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7" r:id="rId4"/>
    <p:sldId id="258" r:id="rId5"/>
    <p:sldId id="276" r:id="rId6"/>
    <p:sldId id="268" r:id="rId7"/>
    <p:sldId id="269" r:id="rId8"/>
    <p:sldId id="273" r:id="rId9"/>
    <p:sldId id="270" r:id="rId10"/>
    <p:sldId id="272" r:id="rId11"/>
    <p:sldId id="271" r:id="rId12"/>
    <p:sldId id="280" r:id="rId13"/>
    <p:sldId id="278" r:id="rId14"/>
    <p:sldId id="279" r:id="rId15"/>
    <p:sldId id="267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008000"/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064F-6453-46BD-AA18-6E2348C005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54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77ED5-73A8-43DB-8F2F-F7533AB9BB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0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8A73A-4B5F-4ADB-9FA3-33FEC57DD6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93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5A937-EBD4-487F-B433-8BB170CD0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3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D753D-1BBA-42A9-AAF8-A817772658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13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C5FE9-E5DE-49E5-8402-3EB84A6212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1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E8D7C-776A-45BA-9302-2029224FE6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31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C1D6F-3496-4553-9BCE-F49068031E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3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E3757-0478-495C-A5CD-43B840646F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5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CDBC4-7594-4DC3-8A7A-6154454FFD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5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C26CF-38E2-476D-B832-B5095493E1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3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306D49F-8E11-4EF0-959B-22745CCD0B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asteroids.org/" TargetMode="External"/><Relationship Id="rId2" Type="http://schemas.openxmlformats.org/officeDocument/2006/relationships/hyperlink" Target="http://www.arcadevillage.com/olgquarter/missilecommand/mc.php?nosound=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5"/>
          <p:cNvSpPr>
            <a:spLocks noChangeArrowheads="1" noChangeShapeType="1" noTextEdit="1"/>
          </p:cNvSpPr>
          <p:nvPr/>
        </p:nvSpPr>
        <p:spPr bwMode="auto">
          <a:xfrm>
            <a:off x="688213" y="1709928"/>
            <a:ext cx="7967663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6792"/>
              </a:avLst>
            </a:prstTxWarp>
          </a:bodyPr>
          <a:lstStyle/>
          <a:p>
            <a:pPr algn="ctr"/>
            <a:r>
              <a:rPr lang="en-GB" sz="3600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Plotting Straight Line Graphs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378" y="3124200"/>
            <a:ext cx="5172075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omic Sans MS" pitchFamily="66" charset="0"/>
              </a:rPr>
              <a:t>Plenary</a:t>
            </a:r>
            <a:endParaRPr lang="en-GB" dirty="0" smtClean="0">
              <a:latin typeface="Comic Sans MS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omic Sans MS" pitchFamily="66" charset="0"/>
              </a:rPr>
              <a:t>What if you were asked whether a co-ordinate is on a particular line…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Is the co-ordinate (2,8) on the line 2y = 10x - 4?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2y  =  10x  - 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(2x8)  =  (10x2)  - 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Is </a:t>
            </a:r>
            <a:r>
              <a:rPr lang="en-GB" sz="2400" u="sng" dirty="0" smtClean="0">
                <a:latin typeface="Comic Sans MS" pitchFamily="66" charset="0"/>
              </a:rPr>
              <a:t>does</a:t>
            </a:r>
            <a:r>
              <a:rPr lang="en-GB" sz="2400" dirty="0" smtClean="0">
                <a:latin typeface="Comic Sans MS" pitchFamily="66" charset="0"/>
              </a:rPr>
              <a:t> work, and so that co-ordinate </a:t>
            </a:r>
            <a:r>
              <a:rPr lang="en-GB" sz="2400" u="sng" dirty="0" smtClean="0">
                <a:latin typeface="Comic Sans MS" pitchFamily="66" charset="0"/>
              </a:rPr>
              <a:t>will</a:t>
            </a:r>
            <a:r>
              <a:rPr lang="en-GB" sz="2400" dirty="0" smtClean="0">
                <a:latin typeface="Comic Sans MS" pitchFamily="66" charset="0"/>
              </a:rPr>
              <a:t> be on the line of the above equation…	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011863" y="3487738"/>
            <a:ext cx="23955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Does the equation ‘balance’ if you substitute the values you’re given?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omic Sans MS" pitchFamily="66" charset="0"/>
              </a:rPr>
              <a:t>Plenary</a:t>
            </a:r>
            <a:endParaRPr lang="en-GB" dirty="0" smtClean="0"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omic Sans MS" pitchFamily="66" charset="0"/>
              </a:rPr>
              <a:t>What if you were asked whether a co-ordinate is on a particular line…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Is the co-ordinate (-2,5) on the line 2y = 4x - 3?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2y  =  4x  - 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(2x5)  =  (4x</a:t>
            </a:r>
            <a:r>
              <a:rPr lang="en-GB" sz="2400" baseline="30000" dirty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2)  - 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Is doesn’t work, and so that co-ordinate will not be on the line of the above equation…	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011863" y="3487738"/>
            <a:ext cx="23955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Does the equation ‘balance’ if you substitute the values you’re given?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u="sng" dirty="0" smtClean="0">
                <a:latin typeface="Comic Sans MS" pitchFamily="66" charset="0"/>
              </a:rPr>
              <a:t>2D </a:t>
            </a:r>
            <a:r>
              <a:rPr lang="en-GB" sz="2400" b="1" u="sng" dirty="0" smtClean="0">
                <a:latin typeface="Comic Sans MS" pitchFamily="66" charset="0"/>
              </a:rPr>
              <a:t>Games – possible use of line equations and coordinates?</a:t>
            </a:r>
            <a:endParaRPr lang="en-GB" sz="240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  <a:hlinkClick r:id="rId2"/>
              </a:rPr>
              <a:t>Missile Command</a:t>
            </a: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  <a:hlinkClick r:id="rId3"/>
              </a:rPr>
              <a:t>Asteroids</a:t>
            </a: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5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omic Sans MS" pitchFamily="66" charset="0"/>
              </a:rPr>
              <a:t>Plenary</a:t>
            </a:r>
            <a:endParaRPr lang="en-GB" dirty="0" smtClean="0">
              <a:latin typeface="Comic Sans MS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000" u="sng" dirty="0" smtClean="0">
                <a:latin typeface="Comic Sans MS" pitchFamily="66" charset="0"/>
              </a:rPr>
              <a:t>Possible Application</a:t>
            </a:r>
            <a:r>
              <a:rPr lang="en-GB" sz="2000" dirty="0" smtClean="0">
                <a:latin typeface="Comic Sans MS" pitchFamily="66" charset="0"/>
              </a:rPr>
              <a:t>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2743200" y="1973826"/>
            <a:ext cx="304800" cy="914400"/>
            <a:chOff x="609600" y="4572000"/>
            <a:chExt cx="304800" cy="914400"/>
          </a:xfrm>
        </p:grpSpPr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68" name="Group 11267"/>
          <p:cNvGrpSpPr/>
          <p:nvPr/>
        </p:nvGrpSpPr>
        <p:grpSpPr>
          <a:xfrm>
            <a:off x="457200" y="2888226"/>
            <a:ext cx="609600" cy="914400"/>
            <a:chOff x="457200" y="3124200"/>
            <a:chExt cx="609600" cy="914400"/>
          </a:xfrm>
        </p:grpSpPr>
        <p:grpSp>
          <p:nvGrpSpPr>
            <p:cNvPr id="13" name="Group 12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2" name="Oval 1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Connector 25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 flipV="1">
            <a:off x="1066800" y="2202426"/>
            <a:ext cx="2438400" cy="914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8600" y="4191000"/>
            <a:ext cx="3657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Often in video games, computers have to work out whether objects ‘collide’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For example, trying to hit a ball with a baseball bat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Or trying to fire a shot at another player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How </a:t>
            </a: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might the </a:t>
            </a: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computer do this?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11264" name="Straight Arrow Connector 11263"/>
          <p:cNvCxnSpPr/>
          <p:nvPr/>
        </p:nvCxnSpPr>
        <p:spPr>
          <a:xfrm flipV="1">
            <a:off x="5257800" y="1669026"/>
            <a:ext cx="0" cy="2286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257800" y="3955026"/>
            <a:ext cx="3581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973826"/>
            <a:ext cx="304800" cy="914400"/>
            <a:chOff x="609600" y="4572000"/>
            <a:chExt cx="304800" cy="914400"/>
          </a:xfrm>
        </p:grpSpPr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562600" y="2888226"/>
            <a:ext cx="609600" cy="914400"/>
            <a:chOff x="457200" y="3124200"/>
            <a:chExt cx="609600" cy="914400"/>
          </a:xfrm>
        </p:grpSpPr>
        <p:grpSp>
          <p:nvGrpSpPr>
            <p:cNvPr id="71" name="Group 70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Straight Connector 71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Straight Connector 78"/>
          <p:cNvCxnSpPr/>
          <p:nvPr/>
        </p:nvCxnSpPr>
        <p:spPr>
          <a:xfrm flipV="1">
            <a:off x="6172200" y="2202426"/>
            <a:ext cx="2438400" cy="914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80" name="Group 11279"/>
          <p:cNvGrpSpPr/>
          <p:nvPr/>
        </p:nvGrpSpPr>
        <p:grpSpPr>
          <a:xfrm>
            <a:off x="7907593" y="2317954"/>
            <a:ext cx="228600" cy="228600"/>
            <a:chOff x="5105400" y="5181600"/>
            <a:chExt cx="228600" cy="228600"/>
          </a:xfrm>
        </p:grpSpPr>
        <p:cxnSp>
          <p:nvCxnSpPr>
            <p:cNvPr id="11279" name="Straight Connector 11278"/>
            <p:cNvCxnSpPr/>
            <p:nvPr/>
          </p:nvCxnSpPr>
          <p:spPr>
            <a:xfrm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617292" y="3156616"/>
            <a:ext cx="228600" cy="228600"/>
            <a:chOff x="5105400" y="5181600"/>
            <a:chExt cx="228600" cy="22860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Straight Connector 86"/>
          <p:cNvCxnSpPr/>
          <p:nvPr/>
        </p:nvCxnSpPr>
        <p:spPr>
          <a:xfrm flipV="1">
            <a:off x="5700713" y="2211953"/>
            <a:ext cx="2905125" cy="108108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029200" y="4191000"/>
            <a:ext cx="365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Both players can be modelled as coordinates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Based on the angle of the shot, the computer will calculate the equation of the line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It will then check whether the equation intersects with the second coordinate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If it does, then the computer knows there was a ‘hit’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flipV="1">
            <a:off x="5562600" y="1981200"/>
            <a:ext cx="2905125" cy="108108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omic Sans MS" pitchFamily="66" charset="0"/>
              </a:rPr>
              <a:t>Plenary</a:t>
            </a:r>
            <a:endParaRPr lang="en-GB" dirty="0" smtClean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  <p:cxnSp>
        <p:nvCxnSpPr>
          <p:cNvPr id="48" name="Straight Arrow Connector 47"/>
          <p:cNvCxnSpPr/>
          <p:nvPr/>
        </p:nvCxnSpPr>
        <p:spPr>
          <a:xfrm flipV="1">
            <a:off x="471487" y="1438273"/>
            <a:ext cx="0" cy="2286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71487" y="3724273"/>
            <a:ext cx="3581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3062287" y="1743073"/>
            <a:ext cx="304800" cy="914400"/>
            <a:chOff x="609600" y="4572000"/>
            <a:chExt cx="304800" cy="914400"/>
          </a:xfrm>
        </p:grpSpPr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776287" y="2657473"/>
            <a:ext cx="609600" cy="914400"/>
            <a:chOff x="457200" y="3124200"/>
            <a:chExt cx="609600" cy="914400"/>
          </a:xfrm>
        </p:grpSpPr>
        <p:grpSp>
          <p:nvGrpSpPr>
            <p:cNvPr id="57" name="Group 56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60" name="Oval 59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Connector 57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flipV="1">
            <a:off x="1385887" y="1971673"/>
            <a:ext cx="2438400" cy="914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42887" y="3960247"/>
            <a:ext cx="365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Both players can be modelled as coordinates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Based on the angle of the shot, the computer will calculate the equation of the line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It will then check whether the equation intersects with the second coordinate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If it does, then the computer knows there was a ‘hit’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5119687" y="1438273"/>
            <a:ext cx="0" cy="2286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5119687" y="3724273"/>
            <a:ext cx="3581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7710487" y="1743073"/>
            <a:ext cx="304800" cy="914400"/>
            <a:chOff x="609600" y="4572000"/>
            <a:chExt cx="304800" cy="914400"/>
          </a:xfrm>
        </p:grpSpPr>
        <p:sp>
          <p:nvSpPr>
            <p:cNvPr id="99" name="Oval 98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5424487" y="2657473"/>
            <a:ext cx="609600" cy="914400"/>
            <a:chOff x="457200" y="3124200"/>
            <a:chExt cx="609600" cy="914400"/>
          </a:xfrm>
        </p:grpSpPr>
        <p:grpSp>
          <p:nvGrpSpPr>
            <p:cNvPr id="105" name="Group 104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Straight Connector 105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Straight Connector 112"/>
          <p:cNvCxnSpPr/>
          <p:nvPr/>
        </p:nvCxnSpPr>
        <p:spPr>
          <a:xfrm flipV="1">
            <a:off x="6034087" y="1971673"/>
            <a:ext cx="2438400" cy="9144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572000" y="3811012"/>
            <a:ext cx="44195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In reality, this is inaccurate, as each player occupies a range of coordinates rather than just one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What designers then did was to model each player as a circle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A circle has an equation which could look like this</a:t>
            </a:r>
          </a:p>
          <a:p>
            <a:pPr algn="ctr"/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(x – 4)</a:t>
            </a:r>
            <a:r>
              <a:rPr lang="en-GB" sz="1600" baseline="30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 + (y + 1)</a:t>
            </a:r>
            <a:r>
              <a:rPr lang="en-GB" sz="1600" baseline="30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 = 30</a:t>
            </a:r>
            <a:endParaRPr lang="en-GB" sz="1600" dirty="0">
              <a:latin typeface="Comic Sans MS" pitchFamily="66" charset="0"/>
              <a:sym typeface="Wingdings" pitchFamily="2" charset="2"/>
            </a:endParaRPr>
          </a:p>
          <a:p>
            <a:endParaRPr lang="en-GB" sz="1600" dirty="0" smtClean="0">
              <a:latin typeface="Comic Sans MS" pitchFamily="66" charset="0"/>
              <a:sym typeface="Wingdings" pitchFamily="2" charset="2"/>
            </a:endParaRPr>
          </a:p>
          <a:p>
            <a:r>
              <a:rPr lang="en-GB" sz="1600" dirty="0" smtClean="0">
                <a:latin typeface="Comic Sans MS" pitchFamily="66" charset="0"/>
                <a:sym typeface="Wingdings" pitchFamily="2" charset="2"/>
              </a:rPr>
              <a:t> The computer will then effectively check whether the circle equation and the line equation have any ‘common coordinates’</a:t>
            </a: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408606" y="1755058"/>
            <a:ext cx="909484" cy="9094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5127522" y="2674374"/>
            <a:ext cx="909484" cy="9094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4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Summary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We have looked at plotting a straight line</a:t>
            </a: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r>
              <a:rPr lang="en-GB" smtClean="0">
                <a:latin typeface="Comic Sans MS" pitchFamily="66" charset="0"/>
              </a:rPr>
              <a:t>We have seen how to check whether a co-ordinate is on a line</a:t>
            </a: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r>
              <a:rPr lang="en-GB" smtClean="0">
                <a:latin typeface="Comic Sans MS" pitchFamily="66" charset="0"/>
              </a:rPr>
              <a:t>We have also looked at 2 equations on the same set of axes…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Starter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>
                <a:latin typeface="Comic Sans MS" pitchFamily="66" charset="0"/>
              </a:rPr>
              <a:t>Recognising some graphs…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2" r="1396"/>
          <a:stretch>
            <a:fillRect/>
          </a:stretch>
        </p:blipFill>
        <p:spPr bwMode="auto">
          <a:xfrm>
            <a:off x="304800" y="2441575"/>
            <a:ext cx="2819400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2" r="1396"/>
          <a:stretch>
            <a:fillRect/>
          </a:stretch>
        </p:blipFill>
        <p:spPr bwMode="auto">
          <a:xfrm>
            <a:off x="3200400" y="2438400"/>
            <a:ext cx="2819400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2" r="1396"/>
          <a:stretch>
            <a:fillRect/>
          </a:stretch>
        </p:blipFill>
        <p:spPr bwMode="auto">
          <a:xfrm>
            <a:off x="6096000" y="2438400"/>
            <a:ext cx="2819400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008063" y="2590800"/>
            <a:ext cx="0" cy="2590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2565400" y="2624138"/>
            <a:ext cx="0" cy="2590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H="1">
            <a:off x="3276600" y="3209925"/>
            <a:ext cx="27686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H="1">
            <a:off x="3225800" y="4219575"/>
            <a:ext cx="27686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H="1" flipV="1">
            <a:off x="6138863" y="2551113"/>
            <a:ext cx="2667000" cy="26416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V="1">
            <a:off x="6164263" y="2543175"/>
            <a:ext cx="2667000" cy="26416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Plotting Straight Line Graphs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400" b="1" dirty="0" smtClean="0">
                <a:latin typeface="Comic Sans MS" pitchFamily="66" charset="0"/>
              </a:rPr>
              <a:t>Learning Objectives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400" b="1" dirty="0" smtClean="0">
              <a:latin typeface="Comic Sans MS" pitchFamily="66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400" dirty="0">
                <a:latin typeface="Comic Sans MS" pitchFamily="66" charset="0"/>
              </a:rPr>
              <a:t>	</a:t>
            </a:r>
            <a:r>
              <a:rPr lang="en-GB" sz="2400" u="sng" dirty="0" smtClean="0">
                <a:solidFill>
                  <a:srgbClr val="008000"/>
                </a:solidFill>
                <a:latin typeface="Comic Sans MS" pitchFamily="66" charset="0"/>
              </a:rPr>
              <a:t>All</a:t>
            </a:r>
            <a:r>
              <a:rPr lang="en-GB" sz="2400" dirty="0" smtClean="0">
                <a:solidFill>
                  <a:srgbClr val="008000"/>
                </a:solidFill>
                <a:latin typeface="Comic Sans MS" pitchFamily="66" charset="0"/>
              </a:rPr>
              <a:t> will be able to plot graphs of equations in the 	form “y = mx + c” (Grade C/B)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400" dirty="0" smtClean="0">
                <a:latin typeface="Comic Sans MS" pitchFamily="66" charset="0"/>
              </a:rPr>
              <a:t>	</a:t>
            </a:r>
            <a:r>
              <a:rPr lang="en-GB" sz="2400" u="sng" dirty="0" smtClean="0">
                <a:solidFill>
                  <a:srgbClr val="FF6600"/>
                </a:solidFill>
                <a:latin typeface="Comic Sans MS" pitchFamily="66" charset="0"/>
              </a:rPr>
              <a:t>Most</a:t>
            </a:r>
            <a:r>
              <a:rPr lang="en-GB" sz="2400" dirty="0" smtClean="0">
                <a:solidFill>
                  <a:srgbClr val="FF6600"/>
                </a:solidFill>
                <a:latin typeface="Comic Sans MS" pitchFamily="66" charset="0"/>
              </a:rPr>
              <a:t> will be able to plot graphs of equations that 	are arranged differently (Grade B)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400" dirty="0" smtClean="0">
                <a:latin typeface="Comic Sans MS" pitchFamily="66" charset="0"/>
              </a:rPr>
              <a:t>	</a:t>
            </a:r>
            <a:r>
              <a:rPr lang="en-GB" sz="2400" u="sng" dirty="0" smtClean="0">
                <a:solidFill>
                  <a:srgbClr val="FF0000"/>
                </a:solidFill>
                <a:latin typeface="Comic Sans MS" pitchFamily="66" charset="0"/>
              </a:rPr>
              <a:t>Some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 will be able to solve Simultaneous Equations 	by plotting them as graphs (Grade A)</a:t>
            </a:r>
          </a:p>
        </p:txBody>
      </p:sp>
    </p:spTree>
    <p:extLst>
      <p:ext uri="{BB962C8B-B14F-4D97-AF65-F5344CB8AC3E}">
        <p14:creationId xmlns:p14="http://schemas.microsoft.com/office/powerpoint/2010/main" val="251324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Plotting Straight Line Graphs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Comic Sans MS" pitchFamily="66" charset="0"/>
              </a:rPr>
              <a:t>Today we are going to look at plotting graphs on a set of axes</a:t>
            </a:r>
          </a:p>
          <a:p>
            <a:pPr eaLnBrk="1" hangingPunct="1">
              <a:lnSpc>
                <a:spcPct val="80000"/>
              </a:lnSpc>
            </a:pPr>
            <a:endParaRPr lang="en-GB" sz="20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Comic Sans MS" pitchFamily="66" charset="0"/>
              </a:rPr>
              <a:t>Any equation can be plotted in this way, and will have two features that define it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>
                <a:latin typeface="Comic Sans MS" pitchFamily="66" charset="0"/>
              </a:rPr>
              <a:t>Its gradient, (steepness)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smtClean="0">
                <a:latin typeface="Comic Sans MS" pitchFamily="66" charset="0"/>
              </a:rPr>
              <a:t>Where it crosses the y-axis (y-intercept)</a:t>
            </a:r>
          </a:p>
          <a:p>
            <a:pPr eaLnBrk="1" hangingPunct="1">
              <a:lnSpc>
                <a:spcPct val="80000"/>
              </a:lnSpc>
            </a:pPr>
            <a:endParaRPr lang="en-GB" sz="20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Comic Sans MS" pitchFamily="66" charset="0"/>
              </a:rPr>
              <a:t>You need to be able to recognise both of these features from an equation alone, or from a graph which is already drawn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24384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8600"/>
            <a:ext cx="24384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5410200" y="1828800"/>
            <a:ext cx="1676400" cy="1524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5791200" y="2209800"/>
            <a:ext cx="1676400" cy="1524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5029200" y="1371600"/>
            <a:ext cx="1676400" cy="1524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5181600" y="4419600"/>
            <a:ext cx="1752600" cy="1524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5105400" y="4953000"/>
            <a:ext cx="205740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5715000" y="4419600"/>
            <a:ext cx="990600" cy="1828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7620000" y="1905000"/>
            <a:ext cx="1524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Same gradient, different y-intercept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620000" y="4648200"/>
            <a:ext cx="16002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Same y-intercept, different gradient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/>
      <p:bldP spid="61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Plotting Straight Line Graphs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03675" cy="4797425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Comic Sans MS" pitchFamily="66" charset="0"/>
              </a:rPr>
              <a:t>To plot a graph, you need to know at least 3 points (why?)</a:t>
            </a:r>
          </a:p>
          <a:p>
            <a:pPr eaLnBrk="1" hangingPunct="1"/>
            <a:endParaRPr lang="en-GB" sz="24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400" smtClean="0">
                <a:latin typeface="Comic Sans MS" pitchFamily="66" charset="0"/>
              </a:rPr>
              <a:t>	Plot a graph of the equation;</a:t>
            </a:r>
          </a:p>
          <a:p>
            <a:pPr eaLnBrk="1" hangingPunct="1">
              <a:buFontTx/>
              <a:buNone/>
            </a:pPr>
            <a:endParaRPr lang="en-GB" sz="240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2400" smtClean="0">
                <a:latin typeface="Comic Sans MS" pitchFamily="66" charset="0"/>
              </a:rPr>
              <a:t>y = x + 6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087563" y="5435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0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087563" y="5740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1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087563" y="6045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97163" y="5435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6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697163" y="5740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7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697163" y="6045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8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459163" y="54356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6600"/>
                </a:solidFill>
                <a:latin typeface="Comic Sans MS" pitchFamily="66" charset="0"/>
              </a:rPr>
              <a:t>(0,6)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459163" y="5740400"/>
            <a:ext cx="604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6600"/>
                </a:solidFill>
                <a:latin typeface="Comic Sans MS" pitchFamily="66" charset="0"/>
              </a:rPr>
              <a:t>(1,7)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59163" y="60452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6600"/>
                </a:solidFill>
                <a:latin typeface="Comic Sans MS" pitchFamily="66" charset="0"/>
              </a:rPr>
              <a:t>(2,8)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01600" y="5400675"/>
            <a:ext cx="15478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6600"/>
                </a:solidFill>
                <a:latin typeface="Comic Sans MS" pitchFamily="66" charset="0"/>
              </a:rPr>
              <a:t>Choose any values for x, what y value will go with them?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1684338" y="5875338"/>
            <a:ext cx="365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4151313" cy="414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92" name="Group 16"/>
          <p:cNvGrpSpPr>
            <a:grpSpLocks/>
          </p:cNvGrpSpPr>
          <p:nvPr/>
        </p:nvGrpSpPr>
        <p:grpSpPr bwMode="auto">
          <a:xfrm>
            <a:off x="6967538" y="2676525"/>
            <a:ext cx="152400" cy="152400"/>
            <a:chOff x="2496" y="2496"/>
            <a:chExt cx="96" cy="96"/>
          </a:xfrm>
        </p:grpSpPr>
        <p:sp>
          <p:nvSpPr>
            <p:cNvPr id="5145" name="Line 17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Line 18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6797675" y="2844800"/>
            <a:ext cx="152400" cy="152400"/>
            <a:chOff x="2496" y="2496"/>
            <a:chExt cx="96" cy="96"/>
          </a:xfrm>
        </p:grpSpPr>
        <p:sp>
          <p:nvSpPr>
            <p:cNvPr id="5143" name="Line 20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Line 21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598" name="Group 22"/>
          <p:cNvGrpSpPr>
            <a:grpSpLocks/>
          </p:cNvGrpSpPr>
          <p:nvPr/>
        </p:nvGrpSpPr>
        <p:grpSpPr bwMode="auto">
          <a:xfrm>
            <a:off x="6637338" y="3014663"/>
            <a:ext cx="152400" cy="152400"/>
            <a:chOff x="2496" y="2496"/>
            <a:chExt cx="96" cy="96"/>
          </a:xfrm>
        </p:grpSpPr>
        <p:sp>
          <p:nvSpPr>
            <p:cNvPr id="5141" name="Line 23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Line 24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601" name="Line 25"/>
          <p:cNvSpPr>
            <a:spLocks noChangeShapeType="1"/>
          </p:cNvSpPr>
          <p:nvPr/>
        </p:nvSpPr>
        <p:spPr bwMode="auto">
          <a:xfrm flipV="1">
            <a:off x="5075238" y="2260600"/>
            <a:ext cx="2455862" cy="2479675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7339013" y="1868488"/>
            <a:ext cx="1330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6600"/>
                </a:solidFill>
                <a:latin typeface="Comic Sans MS" pitchFamily="66" charset="0"/>
              </a:rPr>
              <a:t>y = x + 6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2" grpId="0"/>
      <p:bldP spid="24583" grpId="0"/>
      <p:bldP spid="24584" grpId="0"/>
      <p:bldP spid="24585" grpId="0"/>
      <p:bldP spid="24586" grpId="0"/>
      <p:bldP spid="24587" grpId="0"/>
      <p:bldP spid="24588" grpId="0"/>
      <p:bldP spid="24589" grpId="0"/>
      <p:bldP spid="24590" grpId="0" animBg="1"/>
      <p:bldP spid="24601" grpId="0" animBg="1"/>
      <p:bldP spid="246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Plotting Straight Line Graphs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03675" cy="4797425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Comic Sans MS" pitchFamily="66" charset="0"/>
              </a:rPr>
              <a:t>To plot a graph, you need to know at least 3 points</a:t>
            </a:r>
          </a:p>
          <a:p>
            <a:pPr eaLnBrk="1" hangingPunct="1"/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Plot a graph of the equation;</a:t>
            </a:r>
          </a:p>
          <a:p>
            <a:pPr eaLnBrk="1" hangingPunct="1"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y = 3x + 2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087563" y="5435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0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087563" y="5740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1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087563" y="6045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2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697163" y="5435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2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697163" y="5740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5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697163" y="6045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8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459163" y="54356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(0,2)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459163" y="5740400"/>
            <a:ext cx="604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(1,5)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3459163" y="60452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(2,8)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01600" y="5400675"/>
            <a:ext cx="15478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Choose any values for x, what y value will go with them?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1684338" y="5875338"/>
            <a:ext cx="365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4151313" cy="414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04" name="Group 20"/>
          <p:cNvGrpSpPr>
            <a:grpSpLocks/>
          </p:cNvGrpSpPr>
          <p:nvPr/>
        </p:nvGrpSpPr>
        <p:grpSpPr bwMode="auto">
          <a:xfrm>
            <a:off x="6967538" y="2676525"/>
            <a:ext cx="152400" cy="152400"/>
            <a:chOff x="2496" y="2496"/>
            <a:chExt cx="96" cy="96"/>
          </a:xfrm>
        </p:grpSpPr>
        <p:sp>
          <p:nvSpPr>
            <p:cNvPr id="6169" name="Line 18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0" name="Line 19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405" name="Group 21"/>
          <p:cNvGrpSpPr>
            <a:grpSpLocks/>
          </p:cNvGrpSpPr>
          <p:nvPr/>
        </p:nvGrpSpPr>
        <p:grpSpPr bwMode="auto">
          <a:xfrm>
            <a:off x="6807200" y="3167063"/>
            <a:ext cx="152400" cy="152400"/>
            <a:chOff x="2496" y="2496"/>
            <a:chExt cx="96" cy="96"/>
          </a:xfrm>
        </p:grpSpPr>
        <p:sp>
          <p:nvSpPr>
            <p:cNvPr id="6167" name="Line 22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Line 23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408" name="Group 24"/>
          <p:cNvGrpSpPr>
            <a:grpSpLocks/>
          </p:cNvGrpSpPr>
          <p:nvPr/>
        </p:nvGrpSpPr>
        <p:grpSpPr bwMode="auto">
          <a:xfrm>
            <a:off x="6637338" y="3641725"/>
            <a:ext cx="152400" cy="152400"/>
            <a:chOff x="2496" y="2496"/>
            <a:chExt cx="96" cy="96"/>
          </a:xfrm>
        </p:grpSpPr>
        <p:sp>
          <p:nvSpPr>
            <p:cNvPr id="6165" name="Line 25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6" name="Line 26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6045200" y="2125663"/>
            <a:ext cx="1236663" cy="35115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7061200" y="1770063"/>
            <a:ext cx="1330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y = 3x + 2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  <p:bldP spid="16393" grpId="0"/>
      <p:bldP spid="16394" grpId="0"/>
      <p:bldP spid="16395" grpId="0"/>
      <p:bldP spid="16396" grpId="0"/>
      <p:bldP spid="16397" grpId="0"/>
      <p:bldP spid="16399" grpId="0"/>
      <p:bldP spid="16400" grpId="0" animBg="1"/>
      <p:bldP spid="16411" grpId="0" animBg="1"/>
      <p:bldP spid="164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Plotting Straight Line Graphs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03675" cy="4797425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Comic Sans MS" pitchFamily="66" charset="0"/>
              </a:rPr>
              <a:t>To plot a graph, you need to know at least 3 points</a:t>
            </a:r>
          </a:p>
          <a:p>
            <a:pPr eaLnBrk="1" hangingPunct="1"/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Plot a graph of the equation;</a:t>
            </a:r>
          </a:p>
          <a:p>
            <a:pPr eaLnBrk="1" hangingPunct="1"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y + x = 4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087563" y="5435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0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087563" y="5740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1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087563" y="6045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2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697163" y="5435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y = </a:t>
            </a:r>
            <a:r>
              <a:rPr lang="en-GB" sz="1600" dirty="0" smtClean="0">
                <a:latin typeface="Comic Sans MS" pitchFamily="66" charset="0"/>
              </a:rPr>
              <a:t>4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697163" y="5740400"/>
            <a:ext cx="812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y = 3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697163" y="6045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2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459162" y="5435600"/>
            <a:ext cx="7836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GB" sz="1600" dirty="0" smtClean="0">
                <a:solidFill>
                  <a:srgbClr val="0000FF"/>
                </a:solidFill>
                <a:latin typeface="Comic Sans MS" pitchFamily="66" charset="0"/>
              </a:rPr>
              <a:t>0,4)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459163" y="5740400"/>
            <a:ext cx="6094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GB" sz="1600" dirty="0" smtClean="0">
                <a:solidFill>
                  <a:srgbClr val="0000FF"/>
                </a:solidFill>
                <a:latin typeface="Comic Sans MS" pitchFamily="66" charset="0"/>
              </a:rPr>
              <a:t>1,3)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459163" y="60452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(2,2)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01600" y="5400675"/>
            <a:ext cx="15478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Choose any values for x, what y value will go with them?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684338" y="5875338"/>
            <a:ext cx="365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4151313" cy="414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6959600" y="3641725"/>
            <a:ext cx="152400" cy="152400"/>
            <a:chOff x="2496" y="2496"/>
            <a:chExt cx="96" cy="96"/>
          </a:xfrm>
        </p:grpSpPr>
        <p:sp>
          <p:nvSpPr>
            <p:cNvPr id="7193" name="Line 17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Line 18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427" name="Group 19"/>
          <p:cNvGrpSpPr>
            <a:grpSpLocks/>
          </p:cNvGrpSpPr>
          <p:nvPr/>
        </p:nvGrpSpPr>
        <p:grpSpPr bwMode="auto">
          <a:xfrm>
            <a:off x="6806819" y="3472879"/>
            <a:ext cx="152400" cy="152400"/>
            <a:chOff x="2496" y="2496"/>
            <a:chExt cx="96" cy="96"/>
          </a:xfrm>
        </p:grpSpPr>
        <p:sp>
          <p:nvSpPr>
            <p:cNvPr id="7191" name="Line 20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Line 21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430" name="Group 22"/>
          <p:cNvGrpSpPr>
            <a:grpSpLocks/>
          </p:cNvGrpSpPr>
          <p:nvPr/>
        </p:nvGrpSpPr>
        <p:grpSpPr bwMode="auto">
          <a:xfrm>
            <a:off x="6637338" y="3315589"/>
            <a:ext cx="152400" cy="152400"/>
            <a:chOff x="2496" y="2496"/>
            <a:chExt cx="96" cy="96"/>
          </a:xfrm>
        </p:grpSpPr>
        <p:sp>
          <p:nvSpPr>
            <p:cNvPr id="7189" name="Line 23"/>
            <p:cNvSpPr>
              <a:spLocks noChangeShapeType="1"/>
            </p:cNvSpPr>
            <p:nvPr/>
          </p:nvSpPr>
          <p:spPr bwMode="auto">
            <a:xfrm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Line 24"/>
            <p:cNvSpPr>
              <a:spLocks noChangeShapeType="1"/>
            </p:cNvSpPr>
            <p:nvPr/>
          </p:nvSpPr>
          <p:spPr bwMode="auto">
            <a:xfrm flipH="1">
              <a:off x="2496" y="2496"/>
              <a:ext cx="9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5468112" y="2176272"/>
            <a:ext cx="3136392" cy="306324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4719321" y="1710500"/>
            <a:ext cx="111455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y </a:t>
            </a:r>
            <a:r>
              <a:rPr lang="en-GB" dirty="0">
                <a:solidFill>
                  <a:srgbClr val="0000FF"/>
                </a:solidFill>
                <a:latin typeface="Comic Sans MS" pitchFamily="66" charset="0"/>
              </a:rPr>
              <a:t>+ x =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n-GB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 animBg="1"/>
      <p:bldP spid="17433" grpId="0" animBg="1"/>
      <p:bldP spid="174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omic Sans MS" pitchFamily="66" charset="0"/>
              </a:rPr>
              <a:t>Plotting Straight Line Graphs</a:t>
            </a:r>
            <a:endParaRPr lang="en-GB" dirty="0" smtClean="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434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smtClean="0">
                <a:latin typeface="Comic Sans MS" pitchFamily="66" charset="0"/>
              </a:rPr>
              <a:t>	</a:t>
            </a:r>
            <a:r>
              <a:rPr lang="en-GB" sz="1800" smtClean="0">
                <a:latin typeface="Comic Sans MS" pitchFamily="66" charset="0"/>
              </a:rPr>
              <a:t>Plot both the following equations on the same set of axes…</a:t>
            </a:r>
            <a:endParaRPr lang="en-GB" sz="1800" u="sng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80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1800" smtClean="0">
                <a:latin typeface="Comic Sans MS" pitchFamily="66" charset="0"/>
              </a:rPr>
              <a:t>2x + y = 7</a:t>
            </a:r>
          </a:p>
          <a:p>
            <a:pPr algn="ctr" eaLnBrk="1" hangingPunct="1">
              <a:buFontTx/>
              <a:buNone/>
            </a:pPr>
            <a:r>
              <a:rPr lang="en-GB" sz="1800" smtClean="0">
                <a:latin typeface="Comic Sans MS" pitchFamily="66" charset="0"/>
              </a:rPr>
              <a:t>y = 2x – 5</a:t>
            </a:r>
          </a:p>
          <a:p>
            <a:pPr algn="ctr" eaLnBrk="1" hangingPunct="1">
              <a:buFontTx/>
              <a:buNone/>
            </a:pPr>
            <a:endParaRPr lang="en-GB" sz="18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800" smtClean="0">
                <a:latin typeface="Comic Sans MS" pitchFamily="66" charset="0"/>
              </a:rPr>
              <a:t>	You need at least 3 points for each equation, before you can accurately plot them…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05000"/>
            <a:ext cx="41910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6629400" y="4843463"/>
            <a:ext cx="228600" cy="228600"/>
            <a:chOff x="1728" y="2928"/>
            <a:chExt cx="144" cy="144"/>
          </a:xfrm>
        </p:grpSpPr>
        <p:sp>
          <p:nvSpPr>
            <p:cNvPr id="12335" name="Line 6"/>
            <p:cNvSpPr>
              <a:spLocks noChangeShapeType="1"/>
            </p:cNvSpPr>
            <p:nvPr/>
          </p:nvSpPr>
          <p:spPr bwMode="auto">
            <a:xfrm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6" name="Line 7"/>
            <p:cNvSpPr>
              <a:spLocks noChangeShapeType="1"/>
            </p:cNvSpPr>
            <p:nvPr/>
          </p:nvSpPr>
          <p:spPr bwMode="auto">
            <a:xfrm flipH="1"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6629400" y="2905125"/>
            <a:ext cx="228600" cy="228600"/>
            <a:chOff x="1728" y="2928"/>
            <a:chExt cx="144" cy="144"/>
          </a:xfrm>
        </p:grpSpPr>
        <p:sp>
          <p:nvSpPr>
            <p:cNvPr id="12333" name="Line 9"/>
            <p:cNvSpPr>
              <a:spLocks noChangeShapeType="1"/>
            </p:cNvSpPr>
            <p:nvPr/>
          </p:nvSpPr>
          <p:spPr bwMode="auto">
            <a:xfrm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4" name="Line 10"/>
            <p:cNvSpPr>
              <a:spLocks noChangeShapeType="1"/>
            </p:cNvSpPr>
            <p:nvPr/>
          </p:nvSpPr>
          <p:spPr bwMode="auto">
            <a:xfrm flipH="1"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515" name="Group 11"/>
          <p:cNvGrpSpPr>
            <a:grpSpLocks/>
          </p:cNvGrpSpPr>
          <p:nvPr/>
        </p:nvGrpSpPr>
        <p:grpSpPr bwMode="auto">
          <a:xfrm>
            <a:off x="6789738" y="3216275"/>
            <a:ext cx="228600" cy="228600"/>
            <a:chOff x="1728" y="2928"/>
            <a:chExt cx="144" cy="144"/>
          </a:xfrm>
        </p:grpSpPr>
        <p:sp>
          <p:nvSpPr>
            <p:cNvPr id="12331" name="Line 12"/>
            <p:cNvSpPr>
              <a:spLocks noChangeShapeType="1"/>
            </p:cNvSpPr>
            <p:nvPr/>
          </p:nvSpPr>
          <p:spPr bwMode="auto">
            <a:xfrm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2" name="Line 13"/>
            <p:cNvSpPr>
              <a:spLocks noChangeShapeType="1"/>
            </p:cNvSpPr>
            <p:nvPr/>
          </p:nvSpPr>
          <p:spPr bwMode="auto">
            <a:xfrm flipH="1"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518" name="Group 14"/>
          <p:cNvGrpSpPr>
            <a:grpSpLocks/>
          </p:cNvGrpSpPr>
          <p:nvPr/>
        </p:nvGrpSpPr>
        <p:grpSpPr bwMode="auto">
          <a:xfrm>
            <a:off x="6951663" y="3538538"/>
            <a:ext cx="228600" cy="228600"/>
            <a:chOff x="1728" y="2928"/>
            <a:chExt cx="144" cy="144"/>
          </a:xfrm>
        </p:grpSpPr>
        <p:sp>
          <p:nvSpPr>
            <p:cNvPr id="12329" name="Line 15"/>
            <p:cNvSpPr>
              <a:spLocks noChangeShapeType="1"/>
            </p:cNvSpPr>
            <p:nvPr/>
          </p:nvSpPr>
          <p:spPr bwMode="auto">
            <a:xfrm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0" name="Line 16"/>
            <p:cNvSpPr>
              <a:spLocks noChangeShapeType="1"/>
            </p:cNvSpPr>
            <p:nvPr/>
          </p:nvSpPr>
          <p:spPr bwMode="auto">
            <a:xfrm flipH="1"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521" name="Group 17"/>
          <p:cNvGrpSpPr>
            <a:grpSpLocks/>
          </p:cNvGrpSpPr>
          <p:nvPr/>
        </p:nvGrpSpPr>
        <p:grpSpPr bwMode="auto">
          <a:xfrm>
            <a:off x="6781800" y="4513263"/>
            <a:ext cx="228600" cy="228600"/>
            <a:chOff x="1728" y="2928"/>
            <a:chExt cx="144" cy="144"/>
          </a:xfrm>
        </p:grpSpPr>
        <p:sp>
          <p:nvSpPr>
            <p:cNvPr id="12327" name="Line 18"/>
            <p:cNvSpPr>
              <a:spLocks noChangeShapeType="1"/>
            </p:cNvSpPr>
            <p:nvPr/>
          </p:nvSpPr>
          <p:spPr bwMode="auto">
            <a:xfrm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8" name="Line 19"/>
            <p:cNvSpPr>
              <a:spLocks noChangeShapeType="1"/>
            </p:cNvSpPr>
            <p:nvPr/>
          </p:nvSpPr>
          <p:spPr bwMode="auto">
            <a:xfrm flipH="1"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524" name="Group 20"/>
          <p:cNvGrpSpPr>
            <a:grpSpLocks/>
          </p:cNvGrpSpPr>
          <p:nvPr/>
        </p:nvGrpSpPr>
        <p:grpSpPr bwMode="auto">
          <a:xfrm>
            <a:off x="6950075" y="4191000"/>
            <a:ext cx="228600" cy="228600"/>
            <a:chOff x="1728" y="2928"/>
            <a:chExt cx="144" cy="144"/>
          </a:xfrm>
        </p:grpSpPr>
        <p:sp>
          <p:nvSpPr>
            <p:cNvPr id="12325" name="Line 21"/>
            <p:cNvSpPr>
              <a:spLocks noChangeShapeType="1"/>
            </p:cNvSpPr>
            <p:nvPr/>
          </p:nvSpPr>
          <p:spPr bwMode="auto">
            <a:xfrm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6" name="Line 22"/>
            <p:cNvSpPr>
              <a:spLocks noChangeShapeType="1"/>
            </p:cNvSpPr>
            <p:nvPr/>
          </p:nvSpPr>
          <p:spPr bwMode="auto">
            <a:xfrm flipH="1">
              <a:off x="1728" y="2928"/>
              <a:ext cx="144" cy="14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33400" y="4648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2x + y = 7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28600" y="5105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0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28600" y="5410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228600" y="57150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38200" y="5105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7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838200" y="5410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5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838200" y="57150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1600200" y="51054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(0,7)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1600200" y="5410200"/>
            <a:ext cx="604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(1,5)</a:t>
            </a: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1600200" y="5715000"/>
            <a:ext cx="63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(2,3)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2819400" y="4648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y = 2x - 5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2438400" y="5105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0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2438400" y="5410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1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2438400" y="57150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x = 2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3048000" y="5105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-5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048000" y="54102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-3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048000" y="57150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y = -1</a:t>
            </a: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3810000" y="51054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chemeClr val="accent2"/>
                </a:solidFill>
                <a:latin typeface="Comic Sans MS" pitchFamily="66" charset="0"/>
              </a:rPr>
              <a:t>(0,-5)</a:t>
            </a:r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3810000" y="5410200"/>
            <a:ext cx="688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Comic Sans MS" pitchFamily="66" charset="0"/>
              </a:rPr>
              <a:t>(1,-3)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3810000" y="5715000"/>
            <a:ext cx="688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chemeClr val="accent2"/>
                </a:solidFill>
                <a:latin typeface="Comic Sans MS" pitchFamily="66" charset="0"/>
              </a:rPr>
              <a:t>(2,-1)</a:t>
            </a:r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H="1" flipV="1">
            <a:off x="6502400" y="2530475"/>
            <a:ext cx="1727200" cy="34401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 flipV="1">
            <a:off x="6230938" y="2259013"/>
            <a:ext cx="1819275" cy="37353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7493000" y="5994400"/>
            <a:ext cx="1414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2x + y = 7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7424738" y="1887538"/>
            <a:ext cx="1414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y = 2x - 5</a:t>
            </a:r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2336800" y="4630738"/>
            <a:ext cx="0" cy="143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295275" y="6375400"/>
            <a:ext cx="71977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So the values x = 3 and y = 1 will work in BOTH equations!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/>
      <p:bldP spid="21528" grpId="0"/>
      <p:bldP spid="21529" grpId="0"/>
      <p:bldP spid="21530" grpId="0"/>
      <p:bldP spid="21531" grpId="0"/>
      <p:bldP spid="21532" grpId="0"/>
      <p:bldP spid="21533" grpId="0"/>
      <p:bldP spid="21534" grpId="0"/>
      <p:bldP spid="21535" grpId="0"/>
      <p:bldP spid="21536" grpId="0"/>
      <p:bldP spid="21537" grpId="0"/>
      <p:bldP spid="21538" grpId="0"/>
      <p:bldP spid="21539" grpId="0"/>
      <p:bldP spid="21540" grpId="0"/>
      <p:bldP spid="21541" grpId="0"/>
      <p:bldP spid="21542" grpId="0"/>
      <p:bldP spid="21543" grpId="0"/>
      <p:bldP spid="21544" grpId="0"/>
      <p:bldP spid="21545" grpId="0"/>
      <p:bldP spid="21546" grpId="0"/>
      <p:bldP spid="21547" grpId="0" animBg="1"/>
      <p:bldP spid="21548" grpId="0" animBg="1"/>
      <p:bldP spid="21549" grpId="0"/>
      <p:bldP spid="21550" grpId="0"/>
      <p:bldP spid="21551" grpId="0" animBg="1"/>
      <p:bldP spid="215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Comic Sans MS" pitchFamily="66" charset="0"/>
              </a:rPr>
              <a:t>What if you were asked whether a co-ordinate is on a particular line…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Is the co-ordinate (3,4) on the line y = 2x + 2?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y  =  2x  +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4  =  (2x3)  +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 smtClean="0">
                <a:latin typeface="Comic Sans MS" pitchFamily="66" charset="0"/>
              </a:rPr>
              <a:t>	Is doesn’t work, and so that co-ordinate will not be on the line of the above equation…	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03925" y="3411538"/>
            <a:ext cx="23955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Does the equation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‘balance’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if you substitute the values you’re given?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5" y="143256"/>
            <a:ext cx="1840836" cy="1328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751</Words>
  <Application>Microsoft Office PowerPoint</Application>
  <PresentationFormat>On-screen Show (4:3)</PresentationFormat>
  <Paragraphs>169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Starter</vt:lpstr>
      <vt:lpstr>Plotting Straight Line Graphs</vt:lpstr>
      <vt:lpstr>Plotting Straight Line Graphs</vt:lpstr>
      <vt:lpstr>Plotting Straight Line Graphs</vt:lpstr>
      <vt:lpstr>Plotting Straight Line Graphs</vt:lpstr>
      <vt:lpstr>Plotting Straight Line Graphs</vt:lpstr>
      <vt:lpstr>Plotting Straight Line Graphs</vt:lpstr>
      <vt:lpstr>Plenary</vt:lpstr>
      <vt:lpstr>Plenary</vt:lpstr>
      <vt:lpstr>Plenary</vt:lpstr>
      <vt:lpstr>Plenary</vt:lpstr>
      <vt:lpstr>Plenary</vt:lpstr>
      <vt:lpstr>Plenary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Mike</cp:lastModifiedBy>
  <cp:revision>92</cp:revision>
  <cp:lastPrinted>1601-01-01T00:00:00Z</cp:lastPrinted>
  <dcterms:created xsi:type="dcterms:W3CDTF">2009-01-19T18:29:00Z</dcterms:created>
  <dcterms:modified xsi:type="dcterms:W3CDTF">2013-03-22T12:39:00Z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